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88" r:id="rId3"/>
    <p:sldId id="263" r:id="rId4"/>
    <p:sldId id="284" r:id="rId5"/>
    <p:sldId id="261" r:id="rId6"/>
    <p:sldId id="285" r:id="rId7"/>
    <p:sldId id="273" r:id="rId8"/>
    <p:sldId id="289" r:id="rId9"/>
    <p:sldId id="290" r:id="rId10"/>
    <p:sldId id="291" r:id="rId11"/>
    <p:sldId id="286" r:id="rId12"/>
    <p:sldId id="280" r:id="rId13"/>
    <p:sldId id="292" r:id="rId14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82424" autoAdjust="0"/>
  </p:normalViewPr>
  <p:slideViewPr>
    <p:cSldViewPr snapToGrid="0">
      <p:cViewPr varScale="1">
        <p:scale>
          <a:sx n="122" d="100"/>
          <a:sy n="122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ash Patil" userId="25ad5679-a77c-4f79-a7d4-4e4e4b721b3d" providerId="ADAL" clId="{C9B78BC0-657A-494D-B184-EFA6A027117A}"/>
    <pc:docChg chg="delSld">
      <pc:chgData name="Aakash Patil" userId="25ad5679-a77c-4f79-a7d4-4e4e4b721b3d" providerId="ADAL" clId="{C9B78BC0-657A-494D-B184-EFA6A027117A}" dt="2022-05-03T05:13:03.554" v="0" actId="47"/>
      <pc:docMkLst>
        <pc:docMk/>
      </pc:docMkLst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59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2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4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5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6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7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0" sldId="268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2114842844" sldId="270"/>
        </pc:sldMkLst>
      </pc:sldChg>
      <pc:sldChg chg="del">
        <pc:chgData name="Aakash Patil" userId="25ad5679-a77c-4f79-a7d4-4e4e4b721b3d" providerId="ADAL" clId="{C9B78BC0-657A-494D-B184-EFA6A027117A}" dt="2022-05-03T05:13:03.554" v="0" actId="47"/>
        <pc:sldMkLst>
          <pc:docMk/>
          <pc:sldMk cId="93470378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5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4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19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60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9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2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01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1" y="4953000"/>
            <a:ext cx="7999315" cy="1074057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54953" y="3848610"/>
            <a:ext cx="8825659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430213"/>
            <a:ext cx="7423149" cy="5826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5/3/22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Rectangle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anchor="t">
            <a:normAutofit/>
          </a:bodyPr>
          <a:lstStyle/>
          <a:p>
            <a:r>
              <a:rPr lang="en-US" dirty="0"/>
              <a:t>Museum</a:t>
            </a:r>
            <a:r>
              <a:rPr lang="en-US" altLang="zh-CN" dirty="0"/>
              <a:t>s</a:t>
            </a:r>
            <a:r>
              <a:rPr lang="en-US" dirty="0"/>
              <a:t> Management Systems</a:t>
            </a:r>
          </a:p>
        </p:txBody>
      </p:sp>
      <p:pic>
        <p:nvPicPr>
          <p:cNvPr id="4" name="图片 3" descr="图片包含 室内, 建筑, 桌子, 镜子&#10;&#10;描述已自动生成">
            <a:extLst>
              <a:ext uri="{FF2B5EF4-FFF2-40B4-BE49-F238E27FC236}">
                <a16:creationId xmlns:a16="http://schemas.microsoft.com/office/drawing/2014/main" id="{AA96E7F8-8B7F-AD44-8493-9424115B5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0" r="13538" b="2"/>
          <a:stretch/>
        </p:blipFill>
        <p:spPr>
          <a:xfrm>
            <a:off x="646111" y="1853248"/>
            <a:ext cx="5644055" cy="3741738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D2E4DF6-EF2D-B01C-24B1-D2C447E62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49550" y="1954151"/>
            <a:ext cx="4396339" cy="576262"/>
          </a:xfrm>
        </p:spPr>
        <p:txBody>
          <a:bodyPr/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Member: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sz="quarter" idx="4"/>
          </p:nvPr>
        </p:nvSpPr>
        <p:spPr>
          <a:xfrm>
            <a:off x="7149550" y="2663544"/>
            <a:ext cx="4396339" cy="3741738"/>
          </a:xfrm>
        </p:spPr>
        <p:txBody>
          <a:bodyPr>
            <a:normAutofit/>
          </a:bodyPr>
          <a:lstStyle/>
          <a:p>
            <a:r>
              <a:rPr lang="en-US" dirty="0"/>
              <a:t>Aakash Patil</a:t>
            </a:r>
          </a:p>
          <a:p>
            <a:r>
              <a:rPr lang="en-US" dirty="0"/>
              <a:t>Amar Sai Kiran </a:t>
            </a:r>
            <a:r>
              <a:rPr lang="en-US" dirty="0" err="1"/>
              <a:t>Poosarla</a:t>
            </a:r>
            <a:endParaRPr lang="en-US" dirty="0"/>
          </a:p>
          <a:p>
            <a:r>
              <a:rPr lang="en-US" dirty="0" err="1"/>
              <a:t>Danlin</a:t>
            </a:r>
            <a:r>
              <a:rPr lang="en-US" dirty="0"/>
              <a:t> Lu</a:t>
            </a:r>
          </a:p>
          <a:p>
            <a:r>
              <a:rPr lang="en-US" dirty="0" err="1"/>
              <a:t>Minal</a:t>
            </a:r>
            <a:r>
              <a:rPr lang="en-US" dirty="0"/>
              <a:t> Makwana</a:t>
            </a:r>
          </a:p>
          <a:p>
            <a:r>
              <a:rPr lang="en-US" dirty="0"/>
              <a:t>Siddhartha Savant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Implementation-Encryption</a:t>
            </a:r>
            <a:endParaRPr lang="en-US" sz="3400" dirty="0"/>
          </a:p>
        </p:txBody>
      </p:sp>
      <p:pic>
        <p:nvPicPr>
          <p:cNvPr id="13" name="内容占位符 12" descr="图形用户界面, 文本, 应用程序&#10;&#10;描述已自动生成">
            <a:extLst>
              <a:ext uri="{FF2B5EF4-FFF2-40B4-BE49-F238E27FC236}">
                <a16:creationId xmlns:a16="http://schemas.microsoft.com/office/drawing/2014/main" id="{5F3DBAC0-75FD-204B-BFD3-DAC7A3B6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307" y="1228995"/>
            <a:ext cx="5672679" cy="5164095"/>
          </a:xfrm>
        </p:spPr>
      </p:pic>
      <p:pic>
        <p:nvPicPr>
          <p:cNvPr id="8" name="图片 7" descr="表格&#10;&#10;中度可信度描述已自动生成">
            <a:extLst>
              <a:ext uri="{FF2B5EF4-FFF2-40B4-BE49-F238E27FC236}">
                <a16:creationId xmlns:a16="http://schemas.microsoft.com/office/drawing/2014/main" id="{2DFE5BA3-7E09-4742-AEF6-D45C1EF91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42" y="1248325"/>
            <a:ext cx="6741551" cy="308697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2ACCCE0-1677-3E40-BE86-EBF76A979924}"/>
              </a:ext>
            </a:extLst>
          </p:cNvPr>
          <p:cNvSpPr txBox="1"/>
          <p:nvPr/>
        </p:nvSpPr>
        <p:spPr>
          <a:xfrm>
            <a:off x="5863986" y="4994862"/>
            <a:ext cx="627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Encryption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protect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secrets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0204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77820-3D1C-6E42-AAA4-6CF9BCBB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4" name="Content Placeholder 3" descr="Table&#10;&#10;Description automatically generated">
            <a:extLst>
              <a:ext uri="{FF2B5EF4-FFF2-40B4-BE49-F238E27FC236}">
                <a16:creationId xmlns:a16="http://schemas.microsoft.com/office/drawing/2014/main" id="{CF097808-409A-6847-9A8B-5212BDE18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4241"/>
          <a:stretch/>
        </p:blipFill>
        <p:spPr>
          <a:xfrm>
            <a:off x="5796124" y="1134190"/>
            <a:ext cx="5885693" cy="2640343"/>
          </a:xfrm>
        </p:spPr>
      </p:pic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D9572A64-5827-0E49-BFCD-FAC6EC65C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84" y="1134190"/>
            <a:ext cx="5003820" cy="1851634"/>
          </a:xfrm>
          <a:prstGeom prst="rect">
            <a:avLst/>
          </a:prstGeom>
        </p:spPr>
      </p:pic>
      <p:pic>
        <p:nvPicPr>
          <p:cNvPr id="7" name="Content Placeholder 6" descr="Chart, pie chart&#10;&#10;Description automatically generated">
            <a:extLst>
              <a:ext uri="{FF2B5EF4-FFF2-40B4-BE49-F238E27FC236}">
                <a16:creationId xmlns:a16="http://schemas.microsoft.com/office/drawing/2014/main" id="{E3291A61-D8A3-AB40-8EE7-30C713EC6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24" y="3947689"/>
            <a:ext cx="4616771" cy="2793835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BC7E720F-1117-A043-8CCC-DB0E99076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84" y="4120013"/>
            <a:ext cx="5003820" cy="2556897"/>
          </a:xfrm>
          <a:prstGeom prst="rect">
            <a:avLst/>
          </a:prstGeom>
        </p:spPr>
      </p:pic>
      <p:pic>
        <p:nvPicPr>
          <p:cNvPr id="11" name="图片 10" descr="表格&#10;&#10;描述已自动生成">
            <a:extLst>
              <a:ext uri="{FF2B5EF4-FFF2-40B4-BE49-F238E27FC236}">
                <a16:creationId xmlns:a16="http://schemas.microsoft.com/office/drawing/2014/main" id="{78884DFA-829D-144B-823A-0C7C0F8C5B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6124" y="901924"/>
            <a:ext cx="4050284" cy="2959187"/>
          </a:xfrm>
          <a:prstGeom prst="rect">
            <a:avLst/>
          </a:prstGeom>
        </p:spPr>
      </p:pic>
      <p:pic>
        <p:nvPicPr>
          <p:cNvPr id="13" name="图片 12" descr="表格&#10;&#10;描述已自动生成">
            <a:extLst>
              <a:ext uri="{FF2B5EF4-FFF2-40B4-BE49-F238E27FC236}">
                <a16:creationId xmlns:a16="http://schemas.microsoft.com/office/drawing/2014/main" id="{2752DA9A-2E6C-5640-801D-98DB0CF04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6124" y="3951384"/>
            <a:ext cx="3920900" cy="282976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C213A3F-0F2D-9742-99BB-18421C7A04B0}"/>
              </a:ext>
            </a:extLst>
          </p:cNvPr>
          <p:cNvSpPr txBox="1"/>
          <p:nvPr/>
        </p:nvSpPr>
        <p:spPr>
          <a:xfrm>
            <a:off x="10532165" y="4645266"/>
            <a:ext cx="1659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Sticker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56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chart, pie chart&#10;&#10;Description automatically generated">
            <a:extLst>
              <a:ext uri="{FF2B5EF4-FFF2-40B4-BE49-F238E27FC236}">
                <a16:creationId xmlns:a16="http://schemas.microsoft.com/office/drawing/2014/main" id="{FD848059-16D3-D04C-AFD4-52B95A5F3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349" y="3750047"/>
            <a:ext cx="5120640" cy="2973929"/>
          </a:xfrm>
          <a:prstGeom prst="rect">
            <a:avLst/>
          </a:prstGeom>
        </p:spPr>
      </p:pic>
      <p:pic>
        <p:nvPicPr>
          <p:cNvPr id="7" name="Content Placeholder 6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658D8BC7-405F-AF44-B324-58207C59E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349" y="813755"/>
            <a:ext cx="5120640" cy="2922685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1B58719A-B149-A640-9130-A973A37D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" y="0"/>
            <a:ext cx="9404723" cy="1400530"/>
          </a:xfrm>
        </p:spPr>
        <p:txBody>
          <a:bodyPr/>
          <a:lstStyle/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pic>
        <p:nvPicPr>
          <p:cNvPr id="14" name="图片 13" descr="图形用户界面, 文本, 应用程序&#10;&#10;描述已自动生成">
            <a:extLst>
              <a:ext uri="{FF2B5EF4-FFF2-40B4-BE49-F238E27FC236}">
                <a16:creationId xmlns:a16="http://schemas.microsoft.com/office/drawing/2014/main" id="{A5EDA767-5C7C-274B-AFB6-593A8BDB8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554" y="813755"/>
            <a:ext cx="5986213" cy="2011680"/>
          </a:xfrm>
          <a:prstGeom prst="rect">
            <a:avLst/>
          </a:prstGeom>
        </p:spPr>
      </p:pic>
      <p:pic>
        <p:nvPicPr>
          <p:cNvPr id="16" name="图片 15" descr="表格&#10;&#10;描述已自动生成">
            <a:extLst>
              <a:ext uri="{FF2B5EF4-FFF2-40B4-BE49-F238E27FC236}">
                <a16:creationId xmlns:a16="http://schemas.microsoft.com/office/drawing/2014/main" id="{F718B690-AE0C-AE4D-89E2-8311D05C72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7658" y="813755"/>
            <a:ext cx="5694680" cy="1914591"/>
          </a:xfrm>
          <a:prstGeom prst="rect">
            <a:avLst/>
          </a:prstGeom>
        </p:spPr>
      </p:pic>
      <p:pic>
        <p:nvPicPr>
          <p:cNvPr id="18" name="图片 1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986A6E-E6C1-DD48-BD2F-B6AC8CCE0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72" y="3750047"/>
            <a:ext cx="5961576" cy="2637761"/>
          </a:xfrm>
          <a:prstGeom prst="rect">
            <a:avLst/>
          </a:prstGeom>
        </p:spPr>
      </p:pic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1ABD52B8-98C3-2C47-8A37-78E8AAE9AB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87658" y="3750047"/>
            <a:ext cx="5598670" cy="276587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62A9AD2-12DA-A943-AF4D-4BC75B16A47B}"/>
              </a:ext>
            </a:extLst>
          </p:cNvPr>
          <p:cNvSpPr txBox="1"/>
          <p:nvPr/>
        </p:nvSpPr>
        <p:spPr>
          <a:xfrm>
            <a:off x="6387658" y="4809819"/>
            <a:ext cx="5495415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popular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museum: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Little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Berry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Orange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38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F6F31E7-68C0-334A-AF46-18473832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167" y="2964270"/>
            <a:ext cx="9404723" cy="1400530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listening!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3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1CAF0-CCC8-0B49-B833-DF8658EC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B78425-CA3B-024A-A638-6E25D8CD4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Objectives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</a:p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</a:p>
          <a:p>
            <a:r>
              <a:rPr kumimoji="1" lang="en-US" altLang="zh-CN" dirty="0"/>
              <a:t>Implementation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Visualization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9F5B0-97C4-0349-A71C-5D979A2973F7}"/>
              </a:ext>
            </a:extLst>
          </p:cNvPr>
          <p:cNvSpPr txBox="1"/>
          <p:nvPr/>
        </p:nvSpPr>
        <p:spPr>
          <a:xfrm>
            <a:off x="1572768" y="3429000"/>
            <a:ext cx="3816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DDL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Check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Constraints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Insertion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Stored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UDF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Trigger</a:t>
            </a:r>
          </a:p>
          <a:p>
            <a:pPr marL="285750" indent="-285750">
              <a:buFont typeface="Wingdings" pitchFamily="2" charset="2"/>
              <a:buChar char="u"/>
            </a:pPr>
            <a:r>
              <a:rPr kumimoji="1" lang="en-US" altLang="zh-CN" dirty="0"/>
              <a:t>Encryption</a:t>
            </a:r>
          </a:p>
        </p:txBody>
      </p:sp>
    </p:spTree>
    <p:extLst>
      <p:ext uri="{BB962C8B-B14F-4D97-AF65-F5344CB8AC3E}">
        <p14:creationId xmlns:p14="http://schemas.microsoft.com/office/powerpoint/2010/main" val="317723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42800"/>
            <a:ext cx="9404723" cy="1400530"/>
          </a:xfrm>
        </p:spPr>
        <p:txBody>
          <a:bodyPr/>
          <a:lstStyle/>
          <a:p>
            <a:r>
              <a:rPr lang="en-US" dirty="0"/>
              <a:t>Objectives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en-US" dirty="0"/>
              <a:t>	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46111" y="2518551"/>
            <a:ext cx="10416141" cy="4050415"/>
          </a:xfrm>
        </p:spPr>
        <p:txBody>
          <a:bodyPr>
            <a:normAutofit/>
          </a:bodyPr>
          <a:lstStyle/>
          <a:p>
            <a:pPr marL="0" lvl="0" indent="0" fontAlgn="base">
              <a:buNone/>
            </a:pPr>
            <a:r>
              <a:rPr lang="en-US" altLang="zh-CN" sz="2400" dirty="0"/>
              <a:t>Objectives</a:t>
            </a:r>
          </a:p>
          <a:p>
            <a:pPr fontAlgn="base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advertising</a:t>
            </a:r>
            <a:r>
              <a:rPr lang="zh-CN" altLang="en-US" dirty="0"/>
              <a:t> </a:t>
            </a:r>
            <a:r>
              <a:rPr lang="en-US" altLang="zh-CN" dirty="0"/>
              <a:t>purpose,</a:t>
            </a:r>
            <a:r>
              <a:rPr lang="zh-CN" altLang="en-US" dirty="0"/>
              <a:t> </a:t>
            </a:r>
            <a:r>
              <a:rPr lang="en-US" altLang="zh-CN" dirty="0"/>
              <a:t>museums need to record reservations from visitors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reservations.</a:t>
            </a:r>
            <a:r>
              <a:rPr lang="zh-CN" altLang="en-US" dirty="0"/>
              <a:t> </a:t>
            </a:r>
            <a:endParaRPr lang="en-US" altLang="zh-CN"/>
          </a:p>
          <a:p>
            <a:pPr fontAlgn="base"/>
            <a:r>
              <a:rPr lang="en-US" altLang="zh-CN"/>
              <a:t>To</a:t>
            </a:r>
            <a:r>
              <a:rPr lang="zh-CN" altLang="en-US" dirty="0"/>
              <a:t> </a:t>
            </a:r>
            <a:r>
              <a:rPr lang="en-US" altLang="zh-CN" dirty="0"/>
              <a:t>receive more precious exhibits and get more influential,</a:t>
            </a:r>
            <a:r>
              <a:rPr lang="zh-CN" altLang="en-US" dirty="0"/>
              <a:t> </a:t>
            </a:r>
            <a:r>
              <a:rPr lang="en-US" altLang="zh-CN" dirty="0"/>
              <a:t>museums need to record donors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donations.</a:t>
            </a:r>
            <a:endParaRPr lang="zh-CN" altLang="zh-CN" dirty="0"/>
          </a:p>
          <a:p>
            <a:pPr lvl="0" fontAlgn="base"/>
            <a:r>
              <a:rPr lang="en-US" altLang="zh-CN" dirty="0"/>
              <a:t>To give staff better management,</a:t>
            </a:r>
            <a:r>
              <a:rPr lang="zh-CN" altLang="en-US" dirty="0"/>
              <a:t> </a:t>
            </a:r>
            <a:r>
              <a:rPr lang="en-US" altLang="zh-CN" dirty="0"/>
              <a:t>museums need to record employment contracts of all their staff. </a:t>
            </a:r>
          </a:p>
          <a:p>
            <a:pPr lvl="0" fontAlgn="base"/>
            <a:r>
              <a:rPr lang="en-US" altLang="zh-CN" dirty="0"/>
              <a:t>To make more profits, museums need to sell related merchandise to people.</a:t>
            </a:r>
            <a:endParaRPr lang="zh-CN" altLang="zh-CN" dirty="0"/>
          </a:p>
          <a:p>
            <a:pPr lvl="0" fontAlgn="base"/>
            <a:r>
              <a:rPr lang="en-US" altLang="zh-CN" dirty="0"/>
              <a:t>Merchandise</a:t>
            </a:r>
            <a:r>
              <a:rPr lang="zh-CN" altLang="en-US" dirty="0"/>
              <a:t> </a:t>
            </a:r>
            <a:r>
              <a:rPr lang="en-US" altLang="zh-CN" dirty="0"/>
              <a:t>management is important. Museums need to record information of merchandise and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inventory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suppliers.</a:t>
            </a:r>
            <a:endParaRPr lang="zh-CN" altLang="zh-CN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B43BBC8-F696-C849-A925-047DC18E1AE8}"/>
              </a:ext>
            </a:extLst>
          </p:cNvPr>
          <p:cNvSpPr txBox="1">
            <a:spLocks/>
          </p:cNvSpPr>
          <p:nvPr/>
        </p:nvSpPr>
        <p:spPr>
          <a:xfrm>
            <a:off x="646111" y="1355786"/>
            <a:ext cx="10416141" cy="1162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fontAlgn="base">
              <a:buNone/>
            </a:pPr>
            <a:r>
              <a:rPr lang="en-US" altLang="zh-CN" sz="2400" dirty="0"/>
              <a:t>Design</a:t>
            </a:r>
          </a:p>
          <a:p>
            <a:pPr fontAlgn="base"/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cardinal functions of the museums i.e., Donations, Reservations, Employment, Merchandise Selling and Merchandise Supplies</a:t>
            </a:r>
            <a:endParaRPr lang="zh-CN" altLang="zh-CN" dirty="0"/>
          </a:p>
          <a:p>
            <a:pPr marL="0" indent="0" fontAlgn="base">
              <a:buNone/>
            </a:pP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E12FE-5520-5F45-894D-211C8A20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ERD</a:t>
            </a:r>
            <a:endParaRPr kumimoji="1" lang="zh-CN" altLang="en-US" dirty="0"/>
          </a:p>
        </p:txBody>
      </p:sp>
      <p:pic>
        <p:nvPicPr>
          <p:cNvPr id="10" name="内容占位符 9" descr="图示, 示意图&#10;&#10;描述已自动生成">
            <a:extLst>
              <a:ext uri="{FF2B5EF4-FFF2-40B4-BE49-F238E27FC236}">
                <a16:creationId xmlns:a16="http://schemas.microsoft.com/office/drawing/2014/main" id="{56629435-C504-F649-AFD7-9D74FD251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364" y="-24474"/>
            <a:ext cx="5560012" cy="6882474"/>
          </a:xfrm>
        </p:spPr>
      </p:pic>
    </p:spTree>
    <p:extLst>
      <p:ext uri="{BB962C8B-B14F-4D97-AF65-F5344CB8AC3E}">
        <p14:creationId xmlns:p14="http://schemas.microsoft.com/office/powerpoint/2010/main" val="62291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/>
              <a:t>Implementation-</a:t>
            </a:r>
            <a:r>
              <a:rPr lang="en-US" sz="3400" dirty="0"/>
              <a:t>DDL</a:t>
            </a:r>
            <a:r>
              <a:rPr lang="zh-CN" altLang="en-US" sz="3400" dirty="0"/>
              <a:t> </a:t>
            </a:r>
            <a:r>
              <a:rPr lang="en-US" altLang="zh-CN" sz="3400" dirty="0"/>
              <a:t>and</a:t>
            </a:r>
            <a:r>
              <a:rPr lang="zh-CN" altLang="en-US" sz="3400" dirty="0"/>
              <a:t> </a:t>
            </a:r>
            <a:r>
              <a:rPr lang="en-US" altLang="zh-CN" sz="3400" dirty="0"/>
              <a:t>Check</a:t>
            </a:r>
            <a:r>
              <a:rPr lang="zh-CN" altLang="en-US" sz="3400" dirty="0"/>
              <a:t> </a:t>
            </a:r>
            <a:r>
              <a:rPr lang="en-US" altLang="zh-CN" sz="3400" dirty="0"/>
              <a:t>Constraints</a:t>
            </a:r>
            <a:endParaRPr lang="en-US" sz="3400" dirty="0"/>
          </a:p>
        </p:txBody>
      </p:sp>
      <p:pic>
        <p:nvPicPr>
          <p:cNvPr id="10" name="内容占位符 9" descr="图片包含 文本&#10;&#10;描述已自动生成">
            <a:extLst>
              <a:ext uri="{FF2B5EF4-FFF2-40B4-BE49-F238E27FC236}">
                <a16:creationId xmlns:a16="http://schemas.microsoft.com/office/drawing/2014/main" id="{0F344B9D-27C9-EE4E-B426-E38C72734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152983"/>
            <a:ext cx="3239765" cy="4195762"/>
          </a:xfrm>
        </p:spPr>
      </p:pic>
      <p:pic>
        <p:nvPicPr>
          <p:cNvPr id="16" name="图片 15" descr="图形用户界面, 文本, 应用程序&#10;&#10;描述已自动生成">
            <a:extLst>
              <a:ext uri="{FF2B5EF4-FFF2-40B4-BE49-F238E27FC236}">
                <a16:creationId xmlns:a16="http://schemas.microsoft.com/office/drawing/2014/main" id="{C778E618-2EA7-1F46-8270-B247FD3C9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205" y="1182865"/>
            <a:ext cx="5702300" cy="27559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5413AD8-5BE3-CA43-B916-705D25389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1" y="5456135"/>
            <a:ext cx="10134600" cy="3937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B9D065A-B4F8-4A49-B110-657A9DC73A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300" y="6024282"/>
            <a:ext cx="115697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61902D-9EB9-0B46-B2B9-91B254385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35" y="123534"/>
            <a:ext cx="9404723" cy="1400530"/>
          </a:xfrm>
        </p:spPr>
        <p:txBody>
          <a:bodyPr/>
          <a:lstStyle/>
          <a:p>
            <a:r>
              <a:rPr lang="en-US" altLang="zh-CN" sz="3400" dirty="0"/>
              <a:t>Implementation-Insertion</a:t>
            </a:r>
            <a:endParaRPr lang="en-US" sz="3400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DB8D4FF-542E-7348-8990-DA337118C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3549290"/>
              </p:ext>
            </p:extLst>
          </p:nvPr>
        </p:nvGraphicFramePr>
        <p:xfrm>
          <a:off x="4452360" y="823799"/>
          <a:ext cx="7620000" cy="5852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92152">
                  <a:extLst>
                    <a:ext uri="{9D8B030D-6E8A-4147-A177-3AD203B41FA5}">
                      <a16:colId xmlns:a16="http://schemas.microsoft.com/office/drawing/2014/main" val="370028151"/>
                    </a:ext>
                  </a:extLst>
                </a:gridCol>
                <a:gridCol w="4927848">
                  <a:extLst>
                    <a:ext uri="{9D8B030D-6E8A-4147-A177-3AD203B41FA5}">
                      <a16:colId xmlns:a16="http://schemas.microsoft.com/office/drawing/2014/main" val="3096108836"/>
                    </a:ext>
                  </a:extLst>
                </a:gridCol>
              </a:tblGrid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Table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14940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Donor,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Visitor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Staff;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regular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person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06479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twice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8282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Visitor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824787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701792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Donations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donation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15615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905570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Employment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Contract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every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staff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19326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Museum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06786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exhibition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4656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museum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45679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people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56779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order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233021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Supplier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shipments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427675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45154"/>
                  </a:ext>
                </a:extLst>
              </a:tr>
              <a:tr h="294461">
                <a:tc>
                  <a:txBody>
                    <a:bodyPr/>
                    <a:lstStyle/>
                    <a:p>
                      <a:r>
                        <a:rPr lang="en-US" altLang="zh-CN" dirty="0"/>
                        <a:t>Shipment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ship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merchandise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where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lines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726456"/>
                  </a:ext>
                </a:extLst>
              </a:tr>
            </a:tbl>
          </a:graphicData>
        </a:graphic>
      </p:graphicFrame>
      <p:pic>
        <p:nvPicPr>
          <p:cNvPr id="12" name="图片 11" descr="图形用户界面, 应用程序, 表格&#10;&#10;描述已自动生成">
            <a:extLst>
              <a:ext uri="{FF2B5EF4-FFF2-40B4-BE49-F238E27FC236}">
                <a16:creationId xmlns:a16="http://schemas.microsoft.com/office/drawing/2014/main" id="{9CDA6629-58F3-D645-BBF4-B362D99AF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8" y="1825829"/>
            <a:ext cx="3987800" cy="38481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6B142EF-29B0-2F45-AE57-C05E3785CBE3}"/>
              </a:ext>
            </a:extLst>
          </p:cNvPr>
          <p:cNvSpPr txBox="1"/>
          <p:nvPr/>
        </p:nvSpPr>
        <p:spPr>
          <a:xfrm>
            <a:off x="292199" y="1456497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Sample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Insertion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88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Implementation-Stored</a:t>
            </a:r>
            <a:r>
              <a:rPr lang="zh-CN" altLang="en-US" sz="3400" dirty="0"/>
              <a:t> </a:t>
            </a:r>
            <a:r>
              <a:rPr lang="en-US" altLang="zh-CN" sz="3400" dirty="0"/>
              <a:t>Procedures</a:t>
            </a:r>
            <a:endParaRPr lang="en-US" sz="3400" dirty="0"/>
          </a:p>
        </p:txBody>
      </p:sp>
      <p:pic>
        <p:nvPicPr>
          <p:cNvPr id="11" name="内容占位符 10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EE02CF17-C1EB-5D40-870A-7C77471AB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938" y="2010762"/>
            <a:ext cx="6514948" cy="3074161"/>
          </a:xfrm>
        </p:spPr>
      </p:pic>
      <p:pic>
        <p:nvPicPr>
          <p:cNvPr id="13" name="图片 12" descr="图形用户界面&#10;&#10;中度可信度描述已自动生成">
            <a:extLst>
              <a:ext uri="{FF2B5EF4-FFF2-40B4-BE49-F238E27FC236}">
                <a16:creationId xmlns:a16="http://schemas.microsoft.com/office/drawing/2014/main" id="{07ED47E9-A79E-8147-87C7-4DD7AC8E6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59" y="5265744"/>
            <a:ext cx="6467347" cy="1110672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FDC68209-03D6-F147-B10A-C2315753D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7350" y="2010762"/>
            <a:ext cx="5117179" cy="307416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BE5D505-8FA6-0049-B371-6F81B24C95A2}"/>
              </a:ext>
            </a:extLst>
          </p:cNvPr>
          <p:cNvSpPr txBox="1"/>
          <p:nvPr/>
        </p:nvSpPr>
        <p:spPr>
          <a:xfrm>
            <a:off x="258938" y="1133622"/>
            <a:ext cx="483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procedures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objectives.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5884A5-61D1-474C-A5F0-E0BEDC4DA79C}"/>
              </a:ext>
            </a:extLst>
          </p:cNvPr>
          <p:cNvSpPr txBox="1"/>
          <p:nvPr/>
        </p:nvSpPr>
        <p:spPr>
          <a:xfrm>
            <a:off x="6977350" y="5265744"/>
            <a:ext cx="46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dirty="0"/>
              <a:t>1</a:t>
            </a:r>
            <a:r>
              <a:rPr kumimoji="1" lang="en-US" altLang="zh-CN" baseline="30000" dirty="0"/>
              <a:t>st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expenditure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customer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</a:t>
            </a:r>
            <a:endParaRPr kumimoji="1" lang="zh-CN" altLang="en-US" dirty="0"/>
          </a:p>
        </p:txBody>
      </p:sp>
      <p:pic>
        <p:nvPicPr>
          <p:cNvPr id="19" name="图片 1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F919CAD8-2135-2A48-B065-25D01400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71" y="1486314"/>
            <a:ext cx="8072407" cy="3074161"/>
          </a:xfrm>
          <a:prstGeom prst="rect">
            <a:avLst/>
          </a:prstGeom>
        </p:spPr>
      </p:pic>
      <p:pic>
        <p:nvPicPr>
          <p:cNvPr id="21" name="图片 20" descr="文本&#10;&#10;描述已自动生成">
            <a:extLst>
              <a:ext uri="{FF2B5EF4-FFF2-40B4-BE49-F238E27FC236}">
                <a16:creationId xmlns:a16="http://schemas.microsoft.com/office/drawing/2014/main" id="{6960CC77-77FD-A444-9963-8516DE141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9452" y="1485473"/>
            <a:ext cx="4015077" cy="905256"/>
          </a:xfrm>
          <a:prstGeom prst="rect">
            <a:avLst/>
          </a:prstGeom>
        </p:spPr>
      </p:pic>
      <p:pic>
        <p:nvPicPr>
          <p:cNvPr id="23" name="图片 22" descr="图形用户界面, 应用程序&#10;&#10;描述已自动生成">
            <a:extLst>
              <a:ext uri="{FF2B5EF4-FFF2-40B4-BE49-F238E27FC236}">
                <a16:creationId xmlns:a16="http://schemas.microsoft.com/office/drawing/2014/main" id="{EE161453-D3A1-F747-9CAB-23B3F7DCEC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2" y="4577129"/>
            <a:ext cx="8085836" cy="228087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69C755A-6B19-5E4B-9909-FAA2489D5E5D}"/>
              </a:ext>
            </a:extLst>
          </p:cNvPr>
          <p:cNvSpPr txBox="1"/>
          <p:nvPr/>
        </p:nvSpPr>
        <p:spPr>
          <a:xfrm>
            <a:off x="9521952" y="6559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0CBF13A-7452-1941-AB30-35EC5FB8E9AF}"/>
              </a:ext>
            </a:extLst>
          </p:cNvPr>
          <p:cNvSpPr txBox="1"/>
          <p:nvPr/>
        </p:nvSpPr>
        <p:spPr>
          <a:xfrm>
            <a:off x="8141759" y="3263967"/>
            <a:ext cx="41562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en-US" altLang="zh-CN" baseline="30000" dirty="0"/>
              <a:t>nd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donations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received,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analyze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influence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museum.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13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585151" y="46491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Implementation-UDF</a:t>
            </a:r>
            <a:endParaRPr lang="en-US" sz="3400" dirty="0"/>
          </a:p>
        </p:txBody>
      </p:sp>
      <p:pic>
        <p:nvPicPr>
          <p:cNvPr id="3" name="内容占位符 2" descr="图形用户界面, 文本, 应用程序&#10;&#10;描述已自动生成">
            <a:extLst>
              <a:ext uri="{FF2B5EF4-FFF2-40B4-BE49-F238E27FC236}">
                <a16:creationId xmlns:a16="http://schemas.microsoft.com/office/drawing/2014/main" id="{75703E85-27FB-184F-B34F-5665A764D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047" y="1165174"/>
            <a:ext cx="6359576" cy="5089321"/>
          </a:xfrm>
        </p:spPr>
      </p:pic>
      <p:pic>
        <p:nvPicPr>
          <p:cNvPr id="11" name="图片 10" descr="图形用户界面, 文本, 应用程序&#10;&#10;描述已自动生成">
            <a:extLst>
              <a:ext uri="{FF2B5EF4-FFF2-40B4-BE49-F238E27FC236}">
                <a16:creationId xmlns:a16="http://schemas.microsoft.com/office/drawing/2014/main" id="{62CE970C-4E94-FC44-9841-615DC187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68" y="1165174"/>
            <a:ext cx="5548385" cy="1079590"/>
          </a:xfrm>
          <a:prstGeom prst="rect">
            <a:avLst/>
          </a:prstGeom>
        </p:spPr>
      </p:pic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2F4CEE1F-9A66-7A47-9933-F2214FB86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568" y="2244764"/>
            <a:ext cx="5548385" cy="8128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98676E0-1CF1-B742-AEF3-B2D3240D3C09}"/>
              </a:ext>
            </a:extLst>
          </p:cNvPr>
          <p:cNvSpPr txBox="1"/>
          <p:nvPr/>
        </p:nvSpPr>
        <p:spPr>
          <a:xfrm>
            <a:off x="6509568" y="3429000"/>
            <a:ext cx="542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UDF</a:t>
            </a:r>
            <a:r>
              <a:rPr kumimoji="1" lang="zh-CN" altLang="en-US" dirty="0"/>
              <a:t> </a:t>
            </a:r>
            <a:r>
              <a:rPr kumimoji="1" lang="en-US" altLang="zh-CN" dirty="0"/>
              <a:t>gets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current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inventory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merchandise,</a:t>
            </a:r>
            <a:r>
              <a:rPr kumimoji="1" lang="zh-CN" altLang="en-US" dirty="0"/>
              <a:t> </a:t>
            </a:r>
            <a:r>
              <a:rPr kumimoji="1" lang="en-US" altLang="zh-CN" dirty="0"/>
              <a:t>helping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museums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decide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suppliers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supply</a:t>
            </a:r>
            <a:r>
              <a:rPr kumimoji="1" lang="zh-CN" altLang="en-US" dirty="0"/>
              <a:t> </a:t>
            </a:r>
            <a:r>
              <a:rPr kumimoji="1" lang="en-US" altLang="zh-CN" dirty="0"/>
              <a:t>merchandise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58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915DA9-9134-4E47-885A-389801C840AF}"/>
              </a:ext>
            </a:extLst>
          </p:cNvPr>
          <p:cNvSpPr txBox="1">
            <a:spLocks/>
          </p:cNvSpPr>
          <p:nvPr/>
        </p:nvSpPr>
        <p:spPr>
          <a:xfrm>
            <a:off x="279718" y="43138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3400" dirty="0"/>
              <a:t>Implementation-Triggers</a:t>
            </a:r>
            <a:endParaRPr lang="en-US" sz="3400" dirty="0"/>
          </a:p>
        </p:txBody>
      </p:sp>
      <p:pic>
        <p:nvPicPr>
          <p:cNvPr id="3" name="内容占位符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AA4FDF0-A529-BE47-8FB2-0A5B6EFCC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584" y="1277734"/>
            <a:ext cx="5096522" cy="2916097"/>
          </a:xfrm>
        </p:spPr>
      </p:pic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82818DCD-E717-F246-8536-94C61CD691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972" y="315000"/>
            <a:ext cx="6553884" cy="622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10843EF-9E2F-3343-8BE2-0D896A4B8DBB}"/>
              </a:ext>
            </a:extLst>
          </p:cNvPr>
          <p:cNvSpPr txBox="1"/>
          <p:nvPr/>
        </p:nvSpPr>
        <p:spPr>
          <a:xfrm>
            <a:off x="210325" y="4602622"/>
            <a:ext cx="5395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Traditional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trigger: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particular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entity</a:t>
            </a:r>
            <a:endParaRPr kumimoji="1" lang="zh-CN" altLang="en-US" dirty="0"/>
          </a:p>
        </p:txBody>
      </p:sp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E21DA6DF-5FC3-B44C-AE5F-E7CB3A197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" y="1552372"/>
            <a:ext cx="11201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8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Strategy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 presentation (Ion green design, widescreen).potx" id="{866C028E-10C7-4672-8238-17D4366C073A}" vid="{2A820B7E-5093-43C8-ABD0-FF5B957D5E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 (Ion green design, widescreen)</Template>
  <TotalTime>401</TotalTime>
  <Words>419</Words>
  <Application>Microsoft Macintosh PowerPoint</Application>
  <PresentationFormat>宽屏</PresentationFormat>
  <Paragraphs>97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Business Strategy</vt:lpstr>
      <vt:lpstr>Museums Management Systems</vt:lpstr>
      <vt:lpstr>Outline</vt:lpstr>
      <vt:lpstr>Objectives and Design </vt:lpstr>
      <vt:lpstr>Final ERD</vt:lpstr>
      <vt:lpstr>Implementation-DDL and Check Constraints</vt:lpstr>
      <vt:lpstr>Implementation-Insertion</vt:lpstr>
      <vt:lpstr>PowerPoint 演示文稿</vt:lpstr>
      <vt:lpstr>PowerPoint 演示文稿</vt:lpstr>
      <vt:lpstr>PowerPoint 演示文稿</vt:lpstr>
      <vt:lpstr>PowerPoint 演示文稿</vt:lpstr>
      <vt:lpstr>Views and Data Visualization</vt:lpstr>
      <vt:lpstr>Views and Data Visualization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Museum Management Systems</dc:title>
  <dc:creator>Aakash Patil</dc:creator>
  <cp:lastModifiedBy>microsoft</cp:lastModifiedBy>
  <cp:revision>24</cp:revision>
  <cp:lastPrinted>2012-08-15T21:38:02Z</cp:lastPrinted>
  <dcterms:created xsi:type="dcterms:W3CDTF">2022-05-03T04:56:43Z</dcterms:created>
  <dcterms:modified xsi:type="dcterms:W3CDTF">2022-05-04T03:42:06Z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